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ink/ink1.xml" ContentType="application/inkml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6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538" r:id="rId93"/>
    <p:sldId id="1765" r:id="rId94"/>
    <p:sldId id="1791" r:id="rId95"/>
    <p:sldId id="1673" r:id="rId96"/>
    <p:sldId id="1758" r:id="rId97"/>
    <p:sldId id="1356" r:id="rId98"/>
    <p:sldId id="1778" r:id="rId99"/>
    <p:sldId id="1760" r:id="rId100"/>
    <p:sldId id="1741" r:id="rId101"/>
    <p:sldId id="1737" r:id="rId102"/>
    <p:sldId id="1744" r:id="rId103"/>
    <p:sldId id="1779" r:id="rId104"/>
    <p:sldId id="1745" r:id="rId105"/>
    <p:sldId id="1716" r:id="rId106"/>
    <p:sldId id="1740" r:id="rId107"/>
    <p:sldId id="1774" r:id="rId108"/>
    <p:sldId id="1353" r:id="rId109"/>
    <p:sldId id="1720" r:id="rId110"/>
    <p:sldId id="1785" r:id="rId111"/>
    <p:sldId id="1788" r:id="rId112"/>
    <p:sldId id="1358" r:id="rId113"/>
    <p:sldId id="1386" r:id="rId114"/>
    <p:sldId id="1398" r:id="rId115"/>
    <p:sldId id="1339" r:id="rId116"/>
    <p:sldId id="1082" r:id="rId117"/>
    <p:sldId id="1368" r:id="rId118"/>
    <p:sldId id="1786" r:id="rId119"/>
    <p:sldId id="1355" r:id="rId120"/>
    <p:sldId id="1787" r:id="rId121"/>
    <p:sldId id="1773" r:id="rId122"/>
    <p:sldId id="1739" r:id="rId123"/>
    <p:sldId id="1790" r:id="rId124"/>
    <p:sldId id="1772" r:id="rId125"/>
    <p:sldId id="736" r:id="rId126"/>
    <p:sldId id="807" r:id="rId127"/>
    <p:sldId id="1106" r:id="rId128"/>
    <p:sldId id="1098" r:id="rId129"/>
    <p:sldId id="808" r:id="rId130"/>
    <p:sldId id="1108" r:id="rId131"/>
    <p:sldId id="815" r:id="rId132"/>
    <p:sldId id="816" r:id="rId133"/>
    <p:sldId id="1109" r:id="rId134"/>
    <p:sldId id="809" r:id="rId135"/>
    <p:sldId id="793" r:id="rId136"/>
    <p:sldId id="812" r:id="rId137"/>
    <p:sldId id="813" r:id="rId138"/>
    <p:sldId id="1367" r:id="rId139"/>
    <p:sldId id="1721" r:id="rId140"/>
    <p:sldId id="1780" r:id="rId141"/>
    <p:sldId id="1781" r:id="rId142"/>
    <p:sldId id="1792" r:id="rId143"/>
    <p:sldId id="1766" r:id="rId144"/>
    <p:sldId id="296" r:id="rId145"/>
    <p:sldId id="291" r:id="rId146"/>
    <p:sldId id="302" r:id="rId147"/>
    <p:sldId id="269" r:id="rId148"/>
    <p:sldId id="290" r:id="rId149"/>
    <p:sldId id="281" r:id="rId150"/>
    <p:sldId id="270" r:id="rId151"/>
    <p:sldId id="278" r:id="rId152"/>
    <p:sldId id="289" r:id="rId153"/>
    <p:sldId id="286" r:id="rId154"/>
    <p:sldId id="1728" r:id="rId155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88"/>
            <p14:sldId id="1358"/>
            <p14:sldId id="1386"/>
            <p14:sldId id="1398"/>
            <p14:sldId id="1339"/>
            <p14:sldId id="1082"/>
            <p14:sldId id="1368"/>
            <p14:sldId id="1786"/>
            <p14:sldId id="1355"/>
            <p14:sldId id="1787"/>
            <p14:sldId id="1773"/>
            <p14:sldId id="1739"/>
            <p14:sldId id="1790"/>
            <p14:sldId id="177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8"/>
          </p14:sldIdLst>
        </p14:section>
        <p14:section name="kmeans" id="{BB48AB6C-D6AB-4B04-B4D8-4A89570CF99D}">
          <p14:sldIdLst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D9D9D9"/>
    <a:srgbClr val="0077B5"/>
    <a:srgbClr val="313235"/>
    <a:srgbClr val="C00000"/>
    <a:srgbClr val="824C42"/>
    <a:srgbClr val="9AC87A"/>
    <a:srgbClr val="F1995D"/>
    <a:srgbClr val="65CCFF"/>
    <a:srgbClr val="0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76133" autoAdjust="0"/>
  </p:normalViewPr>
  <p:slideViewPr>
    <p:cSldViewPr snapToGrid="0">
      <p:cViewPr varScale="1">
        <p:scale>
          <a:sx n="76" d="100"/>
          <a:sy n="76" d="100"/>
        </p:scale>
        <p:origin x="58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viewProps" Target="viewProps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theme" Target="theme/theme1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slide" Target="slides/slide135.xml"/><Relationship Id="rId156" Type="http://schemas.openxmlformats.org/officeDocument/2006/relationships/notesMaster" Target="notesMasters/notesMaster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16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openxmlformats.org/officeDocument/2006/relationships/commentAuthors" Target="commentAuthors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presProps" Target="presProp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0T21:44:54.105" v="5331" actId="1076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modShow">
        <pc:chgData name="Nathália Demetrio" userId="73b6c4bd58836735" providerId="LiveId" clId="{903CFEA7-ED32-4E93-B7C4-6326B4F2B84B}" dt="2022-10-20T11:40:06.773" v="4616" actId="729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3623456410" sldId="793"/>
        </pc:sldMkLst>
      </pc:sldChg>
      <pc:sldChg chg="mod modShow">
        <pc:chgData name="Nathália Demetrio" userId="73b6c4bd58836735" providerId="LiveId" clId="{903CFEA7-ED32-4E93-B7C4-6326B4F2B84B}" dt="2022-10-20T11:40:06.773" v="4616" actId="729"/>
        <pc:sldMkLst>
          <pc:docMk/>
          <pc:sldMk cId="3660246317" sldId="807"/>
        </pc:sldMkLst>
      </pc:sldChg>
      <pc:sldChg chg="mod modShow">
        <pc:chgData name="Nathália Demetrio" userId="73b6c4bd58836735" providerId="LiveId" clId="{903CFEA7-ED32-4E93-B7C4-6326B4F2B84B}" dt="2022-10-20T11:40:25.665" v="4618" actId="729"/>
        <pc:sldMkLst>
          <pc:docMk/>
          <pc:sldMk cId="64759355" sldId="808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2010646689" sldId="809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1524119105" sldId="812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705008351" sldId="813"/>
        </pc:sldMkLst>
      </pc:sldChg>
      <pc:sldChg chg="mod modShow">
        <pc:chgData name="Nathália Demetrio" userId="73b6c4bd58836735" providerId="LiveId" clId="{903CFEA7-ED32-4E93-B7C4-6326B4F2B84B}" dt="2022-10-20T11:40:25.665" v="4618" actId="729"/>
        <pc:sldMkLst>
          <pc:docMk/>
          <pc:sldMk cId="2492936048" sldId="815"/>
        </pc:sldMkLst>
      </pc:sldChg>
      <pc:sldChg chg="mod ord modShow">
        <pc:chgData name="Nathália Demetrio" userId="73b6c4bd58836735" providerId="LiveId" clId="{903CFEA7-ED32-4E93-B7C4-6326B4F2B84B}" dt="2022-10-20T11:21:43.450" v="3584" actId="729"/>
        <pc:sldMkLst>
          <pc:docMk/>
          <pc:sldMk cId="271584263" sldId="1082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modShow">
        <pc:chgData name="Nathália Demetrio" userId="73b6c4bd58836735" providerId="LiveId" clId="{903CFEA7-ED32-4E93-B7C4-6326B4F2B84B}" dt="2022-10-20T11:40:06.773" v="4616" actId="729"/>
        <pc:sldMkLst>
          <pc:docMk/>
          <pc:sldMk cId="2934707255" sldId="1106"/>
        </pc:sldMkLst>
      </pc:sldChg>
      <pc:sldChg chg="mod modShow">
        <pc:chgData name="Nathália Demetrio" userId="73b6c4bd58836735" providerId="LiveId" clId="{903CFEA7-ED32-4E93-B7C4-6326B4F2B84B}" dt="2022-10-20T11:40:25.665" v="4618" actId="729"/>
        <pc:sldMkLst>
          <pc:docMk/>
          <pc:sldMk cId="3592792880" sldId="1108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3236756567" sldId="1109"/>
        </pc:sldMkLst>
      </pc:sldChg>
      <pc:sldChg chg="modSp mod ord modShow">
        <pc:chgData name="Nathália Demetrio" userId="73b6c4bd58836735" providerId="LiveId" clId="{903CFEA7-ED32-4E93-B7C4-6326B4F2B84B}" dt="2022-10-20T11:21:37.804" v="3583" actId="729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mod ord modShow">
        <pc:chgData name="Nathália Demetrio" userId="73b6c4bd58836735" providerId="LiveId" clId="{903CFEA7-ED32-4E93-B7C4-6326B4F2B84B}" dt="2022-10-20T11:20:25.233" v="3506" actId="729"/>
        <pc:sldMkLst>
          <pc:docMk/>
          <pc:sldMk cId="2039279822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mod modShow">
        <pc:chgData name="Nathália Demetrio" userId="73b6c4bd58836735" providerId="LiveId" clId="{903CFEA7-ED32-4E93-B7C4-6326B4F2B84B}" dt="2022-10-20T11:39:26.176" v="4610" actId="729"/>
        <pc:sldMkLst>
          <pc:docMk/>
          <pc:sldMk cId="1368458347" sldId="1358"/>
        </pc:sldMkLst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mod ord modShow">
        <pc:chgData name="Nathália Demetrio" userId="73b6c4bd58836735" providerId="LiveId" clId="{903CFEA7-ED32-4E93-B7C4-6326B4F2B84B}" dt="2022-10-20T11:21:43.450" v="3584" actId="729"/>
        <pc:sldMkLst>
          <pc:docMk/>
          <pc:sldMk cId="102810162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mod modShow">
        <pc:chgData name="Nathália Demetrio" userId="73b6c4bd58836735" providerId="LiveId" clId="{903CFEA7-ED32-4E93-B7C4-6326B4F2B84B}" dt="2022-10-20T11:39:26.176" v="4610" actId="729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mod ord modShow">
        <pc:chgData name="Nathália Demetrio" userId="73b6c4bd58836735" providerId="LiveId" clId="{903CFEA7-ED32-4E93-B7C4-6326B4F2B84B}" dt="2022-10-19T21:07:41.150" v="3148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ord">
        <pc:chgData name="Nathália Demetrio" userId="73b6c4bd58836735" providerId="LiveId" clId="{903CFEA7-ED32-4E93-B7C4-6326B4F2B84B}" dt="2022-10-19T15:57:27.467" v="2905"/>
        <pc:sldMkLst>
          <pc:docMk/>
          <pc:sldMk cId="324242932" sldId="1720"/>
        </pc:sldMkLst>
      </pc:sldChg>
      <pc:sldChg chg="addSp delSp modSp">
        <pc:chgData name="Nathália Demetrio" userId="73b6c4bd58836735" providerId="LiveId" clId="{903CFEA7-ED32-4E93-B7C4-6326B4F2B84B}" dt="2022-10-19T07:41:57.363" v="2223"/>
        <pc:sldMkLst>
          <pc:docMk/>
          <pc:sldMk cId="2280377005" sldId="1721"/>
        </pc:sldMkLst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Sp mod ord">
        <pc:chgData name="Nathália Demetrio" userId="73b6c4bd58836735" providerId="LiveId" clId="{903CFEA7-ED32-4E93-B7C4-6326B4F2B84B}" dt="2022-10-20T11:39:45.639" v="4614" actId="107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Sp delSp modSp mod ord modShow">
        <pc:chgData name="Nathália Demetrio" userId="73b6c4bd58836735" providerId="LiveId" clId="{903CFEA7-ED32-4E93-B7C4-6326B4F2B84B}" dt="2022-10-20T11:42:02.090" v="4662" actId="729"/>
        <pc:sldMkLst>
          <pc:docMk/>
          <pc:sldMk cId="1098916910" sldId="1772"/>
        </pc:sldMkLst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11:41:58.784" v="4661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mod modShow">
        <pc:chgData name="Nathália Demetrio" userId="73b6c4bd58836735" providerId="LiveId" clId="{903CFEA7-ED32-4E93-B7C4-6326B4F2B84B}" dt="2022-10-20T11:34:22.418" v="4492" actId="729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">
        <pc:chgData name="Nathália Demetrio" userId="73b6c4bd58836735" providerId="LiveId" clId="{903CFEA7-ED32-4E93-B7C4-6326B4F2B84B}" dt="2022-10-19T15:58:59.129" v="2918" actId="107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0T11:20:59.469" v="3520" actId="20577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19T15:56:58.297" v="2882" actId="1076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mod modNotesTx">
        <pc:chgData name="Nathália Demetrio" userId="73b6c4bd58836735" providerId="LiveId" clId="{903CFEA7-ED32-4E93-B7C4-6326B4F2B84B}" dt="2022-10-20T11:35:10.325" v="4601" actId="2057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mod">
        <pc:chgData name="Nathália Demetrio" userId="73b6c4bd58836735" providerId="LiveId" clId="{903CFEA7-ED32-4E93-B7C4-6326B4F2B84B}" dt="2022-10-20T11:45:02.091" v="4663" actId="478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mod">
        <pc:chgData name="Nathália Demetrio" userId="73b6c4bd58836735" providerId="LiveId" clId="{903CFEA7-ED32-4E93-B7C4-6326B4F2B84B}" dt="2022-10-20T11:38:55.496" v="4608" actId="107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mod ord">
        <pc:chgData name="Nathália Demetrio" userId="73b6c4bd58836735" providerId="LiveId" clId="{903CFEA7-ED32-4E93-B7C4-6326B4F2B84B}" dt="2022-10-20T11:41:44.275" v="4659" actId="478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11:41:31.635" v="4653" actId="20577"/>
          <ac:spMkLst>
            <pc:docMk/>
            <pc:sldMk cId="2967834589" sldId="1790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1:44:54.105" v="5331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">
          <ac:chgData name="Nathália Demetrio" userId="73b6c4bd58836735" providerId="LiveId" clId="{903CFEA7-ED32-4E93-B7C4-6326B4F2B84B}" dt="2022-10-20T21:29:48.076" v="5264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1:30:54.156" v="5266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1:34:47.804" v="5323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1:34:48.658" v="5324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1:33:35.872" v="5270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1:44:54.105" v="5331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1:37:39.493" v="5330" actId="1076"/>
          <ac:picMkLst>
            <pc:docMk/>
            <pc:sldMk cId="1615657299" sldId="1792"/>
            <ac:picMk id="1038" creationId="{32EF5937-3CBC-4905-B86C-65EE16D23F06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19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8703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8295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2634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491B4-8A6E-4F1A-919B-FC749BD4142F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3423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491B4-8A6E-4F1A-919B-FC749BD4142F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49816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995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  <p:sldLayoutId id="214748375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8.svg"/><Relationship Id="rId5" Type="http://schemas.openxmlformats.org/officeDocument/2006/relationships/image" Target="../media/image217.png"/><Relationship Id="rId4" Type="http://schemas.openxmlformats.org/officeDocument/2006/relationships/hyperlink" Target="https://vas3k.com/blog/machine_learning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3.jpe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4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28.png"/><Relationship Id="rId4" Type="http://schemas.openxmlformats.org/officeDocument/2006/relationships/notesSlide" Target="../notesSlides/notesSlide109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emf"/><Relationship Id="rId11" Type="http://schemas.openxmlformats.org/officeDocument/2006/relationships/image" Target="../media/image255.png"/><Relationship Id="rId5" Type="http://schemas.openxmlformats.org/officeDocument/2006/relationships/customXml" Target="../ink/ink1.xml"/><Relationship Id="rId10" Type="http://schemas.openxmlformats.org/officeDocument/2006/relationships/image" Target="../media/image254.png"/><Relationship Id="rId4" Type="http://schemas.openxmlformats.org/officeDocument/2006/relationships/image" Target="../media/image250.png"/><Relationship Id="rId9" Type="http://schemas.openxmlformats.org/officeDocument/2006/relationships/image" Target="../media/image25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4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59.svg"/><Relationship Id="rId5" Type="http://schemas.openxmlformats.org/officeDocument/2006/relationships/image" Target="../media/image258.png"/><Relationship Id="rId4" Type="http://schemas.openxmlformats.org/officeDocument/2006/relationships/slide" Target="slide113.xml"/><Relationship Id="rId9" Type="http://schemas.openxmlformats.org/officeDocument/2006/relationships/image" Target="../media/image26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6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42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41.png"/><Relationship Id="rId7" Type="http://schemas.openxmlformats.org/officeDocument/2006/relationships/image" Target="../media/image285.png"/><Relationship Id="rId12" Type="http://schemas.openxmlformats.org/officeDocument/2006/relationships/image" Target="../media/image290.sv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88.png"/><Relationship Id="rId4" Type="http://schemas.openxmlformats.org/officeDocument/2006/relationships/image" Target="../media/image29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297.png"/><Relationship Id="rId9" Type="http://schemas.openxmlformats.org/officeDocument/2006/relationships/image" Target="../media/image311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16.png"/><Relationship Id="rId7" Type="http://schemas.openxmlformats.org/officeDocument/2006/relationships/image" Target="../media/image319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0.wdp"/><Relationship Id="rId5" Type="http://schemas.openxmlformats.org/officeDocument/2006/relationships/image" Target="../media/image318.png"/><Relationship Id="rId10" Type="http://schemas.openxmlformats.org/officeDocument/2006/relationships/image" Target="../media/image322.png"/><Relationship Id="rId4" Type="http://schemas.openxmlformats.org/officeDocument/2006/relationships/image" Target="../media/image317.png"/><Relationship Id="rId9" Type="http://schemas.openxmlformats.org/officeDocument/2006/relationships/image" Target="../media/image321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3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3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10" Type="http://schemas.openxmlformats.org/officeDocument/2006/relationships/image" Target="../media/image147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jpe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0.jpeg"/><Relationship Id="rId4" Type="http://schemas.openxmlformats.org/officeDocument/2006/relationships/image" Target="../media/image17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png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svg"/><Relationship Id="rId11" Type="http://schemas.openxmlformats.org/officeDocument/2006/relationships/image" Target="../media/image199.sv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sv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7.png"/><Relationship Id="rId4" Type="http://schemas.microsoft.com/office/2007/relationships/hdphoto" Target="../media/hdphoto8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D37A9EC-3A5D-4667-BA90-DAAD8680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87" y="234900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3BD33DD-FF76-4153-B764-9C2D22B1CDDA}"/>
              </a:ext>
            </a:extLst>
          </p:cNvPr>
          <p:cNvSpPr/>
          <p:nvPr/>
        </p:nvSpPr>
        <p:spPr>
          <a:xfrm>
            <a:off x="8249630" y="1594567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tem no R de legal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9602BFC-E49A-4E53-B1BE-D1075C408A87}"/>
              </a:ext>
            </a:extLst>
          </p:cNvPr>
          <p:cNvSpPr/>
          <p:nvPr/>
        </p:nvSpPr>
        <p:spPr>
          <a:xfrm>
            <a:off x="8533381" y="4251063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Um output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3AACDE0-F29F-4E83-BB97-4F6D0C0DA121}"/>
              </a:ext>
            </a:extLst>
          </p:cNvPr>
          <p:cNvSpPr/>
          <p:nvPr/>
        </p:nvSpPr>
        <p:spPr>
          <a:xfrm>
            <a:off x="384196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</a:t>
            </a:r>
            <a:r>
              <a:rPr lang="pt-BR" dirty="0" err="1"/>
              <a:t>vc</a:t>
            </a:r>
            <a:r>
              <a:rPr lang="pt-BR" dirty="0"/>
              <a:t> precisa se preocupar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960DA18-8634-4773-B30C-B04DE054D77B}"/>
              </a:ext>
            </a:extLst>
          </p:cNvPr>
          <p:cNvSpPr/>
          <p:nvPr/>
        </p:nvSpPr>
        <p:spPr>
          <a:xfrm>
            <a:off x="7721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 lógica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C792E85-AB7C-4152-97F3-953BBB78C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49" r="12541"/>
          <a:stretch/>
        </p:blipFill>
        <p:spPr>
          <a:xfrm rot="5400000">
            <a:off x="224175" y="3790602"/>
            <a:ext cx="3124200" cy="26069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F58D393-CF92-4394-A60F-69364B9D0AE0}"/>
              </a:ext>
            </a:extLst>
          </p:cNvPr>
          <p:cNvSpPr txBox="1"/>
          <p:nvPr/>
        </p:nvSpPr>
        <p:spPr>
          <a:xfrm>
            <a:off x="546100" y="2679700"/>
            <a:ext cx="3000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Algo tipo isso, mas só falando </a:t>
            </a:r>
          </a:p>
          <a:p>
            <a:r>
              <a:rPr lang="pt-BR" dirty="0"/>
              <a:t>do </a:t>
            </a:r>
            <a:r>
              <a:rPr lang="pt-BR" dirty="0" err="1"/>
              <a:t>sup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76E2FE-7B9E-4D67-AA3F-44AC6552238B}"/>
              </a:ext>
            </a:extLst>
          </p:cNvPr>
          <p:cNvSpPr txBox="1"/>
          <p:nvPr/>
        </p:nvSpPr>
        <p:spPr>
          <a:xfrm>
            <a:off x="4259582" y="2679699"/>
            <a:ext cx="3886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dividir as amostras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Qual técnica vai usar para treino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Qual métrica que faz sentido avaliar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dado o tipo de problema</a:t>
            </a:r>
          </a:p>
        </p:txBody>
      </p:sp>
      <p:pic>
        <p:nvPicPr>
          <p:cNvPr id="1028" name="Picture 4" descr="A Gentle Introduction to tidymodels · R Views">
            <a:extLst>
              <a:ext uri="{FF2B5EF4-FFF2-40B4-BE49-F238E27FC236}">
                <a16:creationId xmlns:a16="http://schemas.microsoft.com/office/drawing/2014/main" id="{93F968A3-C666-4343-876A-296830999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178" y="3345460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B5F4231F-3640-4D51-8884-78295518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158" y="5051705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8864887-E647-4974-8856-471C1FAD9969}"/>
              </a:ext>
            </a:extLst>
          </p:cNvPr>
          <p:cNvSpPr/>
          <p:nvPr/>
        </p:nvSpPr>
        <p:spPr>
          <a:xfrm>
            <a:off x="39816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EB32126-2C93-4FAE-B370-411DAB41A35A}"/>
              </a:ext>
            </a:extLst>
          </p:cNvPr>
          <p:cNvSpPr txBox="1"/>
          <p:nvPr/>
        </p:nvSpPr>
        <p:spPr>
          <a:xfrm>
            <a:off x="4154932" y="5250733"/>
            <a:ext cx="3563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Logistica</a:t>
            </a:r>
            <a:r>
              <a:rPr lang="pt-BR" dirty="0"/>
              <a:t> (apenas para classificação)</a:t>
            </a:r>
          </a:p>
          <a:p>
            <a:r>
              <a:rPr lang="pt-BR" dirty="0"/>
              <a:t>Arvore de decisão</a:t>
            </a:r>
          </a:p>
          <a:p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</a:t>
            </a:r>
            <a:endParaRPr lang="pt-BR" dirty="0"/>
          </a:p>
          <a:p>
            <a:r>
              <a:rPr lang="pt-BR" dirty="0" err="1"/>
              <a:t>xgboost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77793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69DB099-CB0D-46A9-9294-DB146537F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181" y="2111448"/>
            <a:ext cx="2968206" cy="28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22BA3B9-5ABF-4B7F-9070-A65AD0D6E9D8}"/>
              </a:ext>
            </a:extLst>
          </p:cNvPr>
          <p:cNvSpPr/>
          <p:nvPr/>
        </p:nvSpPr>
        <p:spPr>
          <a:xfrm>
            <a:off x="8249630" y="1594567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tem no R de legal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5A950D9-527F-436B-9B7D-B0D59EF4B9E6}"/>
              </a:ext>
            </a:extLst>
          </p:cNvPr>
          <p:cNvSpPr/>
          <p:nvPr/>
        </p:nvSpPr>
        <p:spPr>
          <a:xfrm>
            <a:off x="8457181" y="4623469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Um output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A25E369-86FD-4019-8E38-7300C2161670}"/>
              </a:ext>
            </a:extLst>
          </p:cNvPr>
          <p:cNvSpPr/>
          <p:nvPr/>
        </p:nvSpPr>
        <p:spPr>
          <a:xfrm>
            <a:off x="384196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</a:t>
            </a:r>
            <a:r>
              <a:rPr lang="pt-BR" dirty="0" err="1"/>
              <a:t>vc</a:t>
            </a:r>
            <a:r>
              <a:rPr lang="pt-BR" dirty="0"/>
              <a:t> precisa se preocupar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BC7CE6-6DA8-466A-B4F1-21513DE0CB0B}"/>
              </a:ext>
            </a:extLst>
          </p:cNvPr>
          <p:cNvSpPr/>
          <p:nvPr/>
        </p:nvSpPr>
        <p:spPr>
          <a:xfrm>
            <a:off x="7721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 lógica</a:t>
            </a:r>
          </a:p>
        </p:txBody>
      </p:sp>
      <p:pic>
        <p:nvPicPr>
          <p:cNvPr id="2050" name="Picture 2" descr="FactoMineR and factoextra : Principal Component Analysis Visualization - R  software and data mining - Easy Guides - Wiki - STHDA">
            <a:extLst>
              <a:ext uri="{FF2B5EF4-FFF2-40B4-BE49-F238E27FC236}">
                <a16:creationId xmlns:a16="http://schemas.microsoft.com/office/drawing/2014/main" id="{8D6AE1B7-6214-4BCA-A713-B750C2FB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5250733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B2238B8-A243-49E6-AA74-C25A0B709D98}"/>
              </a:ext>
            </a:extLst>
          </p:cNvPr>
          <p:cNvSpPr txBox="1"/>
          <p:nvPr/>
        </p:nvSpPr>
        <p:spPr>
          <a:xfrm>
            <a:off x="546101" y="2679700"/>
            <a:ext cx="279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...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- </a:t>
            </a:r>
            <a:r>
              <a:rPr lang="pt-BR" dirty="0" err="1"/>
              <a:t>agrupamentoo</a:t>
            </a:r>
            <a:r>
              <a:rPr lang="pt-BR" dirty="0"/>
              <a:t> : queremos quão distante as observações estão, de modo que seja possível agrupar quem for próximo, e para quem estiver distante, grupos diferentes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7BB34-C0DC-4EE5-9CEE-C2A021A774E8}"/>
              </a:ext>
            </a:extLst>
          </p:cNvPr>
          <p:cNvSpPr txBox="1"/>
          <p:nvPr/>
        </p:nvSpPr>
        <p:spPr>
          <a:xfrm>
            <a:off x="4259583" y="2679699"/>
            <a:ext cx="3563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Qual o cálculo que será considerando para a Distancia entre os elementos (euclidiana é uma escolha usual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Definição de proximidade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Escolha do tamanho de grupos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1737D3-0086-43F2-88F2-AA3E1079B587}"/>
              </a:ext>
            </a:extLst>
          </p:cNvPr>
          <p:cNvSpPr/>
          <p:nvPr/>
        </p:nvSpPr>
        <p:spPr>
          <a:xfrm>
            <a:off x="39435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5CC4C5-DB23-4A68-8C8D-BBB2D112A4C2}"/>
              </a:ext>
            </a:extLst>
          </p:cNvPr>
          <p:cNvSpPr txBox="1"/>
          <p:nvPr/>
        </p:nvSpPr>
        <p:spPr>
          <a:xfrm>
            <a:off x="4116832" y="5250733"/>
            <a:ext cx="3563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Agrupamento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Kmeans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Hierarquico</a:t>
            </a:r>
            <a:endParaRPr lang="pt-BR" dirty="0"/>
          </a:p>
          <a:p>
            <a:r>
              <a:rPr lang="pt-BR" dirty="0"/>
              <a:t>Redução de dimensão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E3DC00-3191-4C49-8B25-F54E722ED07D}"/>
              </a:ext>
            </a:extLst>
          </p:cNvPr>
          <p:cNvSpPr/>
          <p:nvPr/>
        </p:nvSpPr>
        <p:spPr>
          <a:xfrm>
            <a:off x="39816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67944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F38FE2-5DE6-4366-BE8E-E1F0EED9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3429000"/>
            <a:ext cx="3986893" cy="20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6764615" y="2387903"/>
            <a:ext cx="2976285" cy="4127285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05" y="2289782"/>
            <a:ext cx="5239895" cy="4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Modelagem</a:t>
            </a:r>
            <a:r>
              <a:rPr lang="en-US" dirty="0"/>
              <a:t> </a:t>
            </a:r>
            <a:r>
              <a:rPr lang="en-US" dirty="0" err="1"/>
              <a:t>estatística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22BA3B9-5ABF-4B7F-9070-A65AD0D6E9D8}"/>
              </a:ext>
            </a:extLst>
          </p:cNvPr>
          <p:cNvSpPr/>
          <p:nvPr/>
        </p:nvSpPr>
        <p:spPr>
          <a:xfrm>
            <a:off x="8249630" y="1594567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tem no R de legal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5A950D9-527F-436B-9B7D-B0D59EF4B9E6}"/>
              </a:ext>
            </a:extLst>
          </p:cNvPr>
          <p:cNvSpPr/>
          <p:nvPr/>
        </p:nvSpPr>
        <p:spPr>
          <a:xfrm>
            <a:off x="8457181" y="4623469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Um output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A25E369-86FD-4019-8E38-7300C2161670}"/>
              </a:ext>
            </a:extLst>
          </p:cNvPr>
          <p:cNvSpPr/>
          <p:nvPr/>
        </p:nvSpPr>
        <p:spPr>
          <a:xfrm>
            <a:off x="384196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</a:t>
            </a:r>
            <a:r>
              <a:rPr lang="pt-BR" dirty="0" err="1"/>
              <a:t>vc</a:t>
            </a:r>
            <a:r>
              <a:rPr lang="pt-BR" dirty="0"/>
              <a:t> precisa se preocupar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BC7CE6-6DA8-466A-B4F1-21513DE0CB0B}"/>
              </a:ext>
            </a:extLst>
          </p:cNvPr>
          <p:cNvSpPr/>
          <p:nvPr/>
        </p:nvSpPr>
        <p:spPr>
          <a:xfrm>
            <a:off x="7721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 lógica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1737D3-0086-43F2-88F2-AA3E1079B587}"/>
              </a:ext>
            </a:extLst>
          </p:cNvPr>
          <p:cNvSpPr/>
          <p:nvPr/>
        </p:nvSpPr>
        <p:spPr>
          <a:xfrm>
            <a:off x="39435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E3DC00-3191-4C49-8B25-F54E722ED07D}"/>
              </a:ext>
            </a:extLst>
          </p:cNvPr>
          <p:cNvSpPr/>
          <p:nvPr/>
        </p:nvSpPr>
        <p:spPr>
          <a:xfrm>
            <a:off x="39816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  <p:pic>
        <p:nvPicPr>
          <p:cNvPr id="15" name="Picture 2" descr="Tidy Statistical Inference • infer">
            <a:extLst>
              <a:ext uri="{FF2B5EF4-FFF2-40B4-BE49-F238E27FC236}">
                <a16:creationId xmlns:a16="http://schemas.microsoft.com/office/drawing/2014/main" id="{25AEA0A2-7D00-4D5B-A6CE-3003A31A2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8659521" y="2448905"/>
            <a:ext cx="1731330" cy="18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8345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35" y="8768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" y="3978504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109788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26701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136" y="4961388"/>
            <a:ext cx="1739164" cy="200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900" y="3831324"/>
            <a:ext cx="2286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1516963"/>
            <a:ext cx="22860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2490788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351" y="4219574"/>
            <a:ext cx="2282397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31781"/>
              </p:ext>
            </p:extLst>
          </p:nvPr>
        </p:nvGraphicFramePr>
        <p:xfrm>
          <a:off x="419100" y="1881636"/>
          <a:ext cx="11353800" cy="4789426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00C82D4-81D4-4A9E-A34E-6331277136C6}"/>
              </a:ext>
            </a:extLst>
          </p:cNvPr>
          <p:cNvGrpSpPr/>
          <p:nvPr/>
        </p:nvGrpSpPr>
        <p:grpSpPr>
          <a:xfrm>
            <a:off x="678620" y="4335184"/>
            <a:ext cx="9728289" cy="4867402"/>
            <a:chOff x="818320" y="2965338"/>
            <a:chExt cx="9728289" cy="486740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F184564-5651-45E9-833D-5C42E2CA5BDB}"/>
                </a:ext>
              </a:extLst>
            </p:cNvPr>
            <p:cNvSpPr/>
            <p:nvPr/>
          </p:nvSpPr>
          <p:spPr>
            <a:xfrm>
              <a:off x="2032417" y="4016949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73B792B-B6B2-4299-BEF9-700B50175F67}"/>
                </a:ext>
              </a:extLst>
            </p:cNvPr>
            <p:cNvSpPr/>
            <p:nvPr/>
          </p:nvSpPr>
          <p:spPr>
            <a:xfrm>
              <a:off x="7657889" y="4886356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9D8E26D-268D-40FF-9615-57A782083DE5}"/>
                </a:ext>
              </a:extLst>
            </p:cNvPr>
            <p:cNvSpPr/>
            <p:nvPr/>
          </p:nvSpPr>
          <p:spPr>
            <a:xfrm>
              <a:off x="7277035" y="6164438"/>
              <a:ext cx="1905420" cy="7397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FEDE95D-073F-47F1-8CA5-7C9FB22E1D58}"/>
                </a:ext>
              </a:extLst>
            </p:cNvPr>
            <p:cNvSpPr/>
            <p:nvPr/>
          </p:nvSpPr>
          <p:spPr>
            <a:xfrm>
              <a:off x="3237238" y="6534290"/>
              <a:ext cx="1905420" cy="1024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0F9826ED-3748-4C74-B7F5-0B7083911671}"/>
                </a:ext>
              </a:extLst>
            </p:cNvPr>
            <p:cNvSpPr/>
            <p:nvPr/>
          </p:nvSpPr>
          <p:spPr>
            <a:xfrm>
              <a:off x="5120671" y="5658006"/>
              <a:ext cx="1520024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92024A58-7849-4BA4-8C4A-DD82C02F884A}"/>
                </a:ext>
              </a:extLst>
            </p:cNvPr>
            <p:cNvSpPr/>
            <p:nvPr/>
          </p:nvSpPr>
          <p:spPr>
            <a:xfrm>
              <a:off x="1717213" y="5726296"/>
              <a:ext cx="1905419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DFB29B9-258A-4DAE-AEE2-F564445E5BC2}"/>
                </a:ext>
              </a:extLst>
            </p:cNvPr>
            <p:cNvSpPr/>
            <p:nvPr/>
          </p:nvSpPr>
          <p:spPr>
            <a:xfrm>
              <a:off x="1880873" y="5715287"/>
              <a:ext cx="1905419" cy="449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A35BCE3-144A-4C87-A58B-F216955861B8}"/>
                </a:ext>
              </a:extLst>
            </p:cNvPr>
            <p:cNvSpPr/>
            <p:nvPr/>
          </p:nvSpPr>
          <p:spPr>
            <a:xfrm>
              <a:off x="2090286" y="5064524"/>
              <a:ext cx="849120" cy="141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A5D2992-6F94-4BE5-9C44-26618EE95AED}"/>
                </a:ext>
              </a:extLst>
            </p:cNvPr>
            <p:cNvSpPr/>
            <p:nvPr/>
          </p:nvSpPr>
          <p:spPr>
            <a:xfrm>
              <a:off x="4124256" y="5011583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88DD2CA-1C47-41A8-B00F-FEDC2FC092FB}"/>
                </a:ext>
              </a:extLst>
            </p:cNvPr>
            <p:cNvSpPr/>
            <p:nvPr/>
          </p:nvSpPr>
          <p:spPr>
            <a:xfrm>
              <a:off x="5393486" y="4873319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8F93062-65CB-4847-B95B-EB2083FA6BA4}"/>
                </a:ext>
              </a:extLst>
            </p:cNvPr>
            <p:cNvSpPr/>
            <p:nvPr/>
          </p:nvSpPr>
          <p:spPr>
            <a:xfrm>
              <a:off x="7125954" y="5571482"/>
              <a:ext cx="849120" cy="298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1058D9F-56B7-4EC6-9C22-996026F48D70}"/>
                </a:ext>
              </a:extLst>
            </p:cNvPr>
            <p:cNvSpPr/>
            <p:nvPr/>
          </p:nvSpPr>
          <p:spPr>
            <a:xfrm>
              <a:off x="2142898" y="4967600"/>
              <a:ext cx="849120" cy="1632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4" descr="Machine Learning: a brief breakdown | Quantdare">
              <a:extLst>
                <a:ext uri="{FF2B5EF4-FFF2-40B4-BE49-F238E27FC236}">
                  <a16:creationId xmlns:a16="http://schemas.microsoft.com/office/drawing/2014/main" id="{93902952-0974-450A-B688-9B19EABA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9" b="44489"/>
            <a:stretch/>
          </p:blipFill>
          <p:spPr bwMode="auto">
            <a:xfrm>
              <a:off x="8268306" y="4529110"/>
              <a:ext cx="2278303" cy="174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chine Learning: a brief breakdown | Quantdare">
              <a:extLst>
                <a:ext uri="{FF2B5EF4-FFF2-40B4-BE49-F238E27FC236}">
                  <a16:creationId xmlns:a16="http://schemas.microsoft.com/office/drawing/2014/main" id="{27CEEE62-DB39-4114-B423-3BBE9D6C4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91"/>
            <a:stretch/>
          </p:blipFill>
          <p:spPr bwMode="auto">
            <a:xfrm>
              <a:off x="2449220" y="2965338"/>
              <a:ext cx="6790195" cy="290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achine Learning: a brief breakdown | Quantdare">
              <a:extLst>
                <a:ext uri="{FF2B5EF4-FFF2-40B4-BE49-F238E27FC236}">
                  <a16:creationId xmlns:a16="http://schemas.microsoft.com/office/drawing/2014/main" id="{F7D27AE0-CE75-49B6-90AC-EA407646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6" t="56576" r="26102"/>
            <a:stretch/>
          </p:blipFill>
          <p:spPr bwMode="auto">
            <a:xfrm>
              <a:off x="4056042" y="5883260"/>
              <a:ext cx="3282238" cy="19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Machine Learning: a brief breakdown | Quantdare">
              <a:extLst>
                <a:ext uri="{FF2B5EF4-FFF2-40B4-BE49-F238E27FC236}">
                  <a16:creationId xmlns:a16="http://schemas.microsoft.com/office/drawing/2014/main" id="{A5DA3735-083A-4FB6-8FF8-44D0917E3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87" b="43198"/>
            <a:stretch/>
          </p:blipFill>
          <p:spPr bwMode="auto">
            <a:xfrm>
              <a:off x="818320" y="4599958"/>
              <a:ext cx="2084997" cy="168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1F56080E-1852-4A6B-A02D-B8143212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88" y="2428875"/>
            <a:ext cx="8134350" cy="44291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0A2D043-9C50-4627-8BD5-66553AA14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14" y="7706069"/>
            <a:ext cx="2314575" cy="31432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33EEDD7-FBBD-43B7-B8A5-1C3A233FD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363" y="7736773"/>
            <a:ext cx="2733675" cy="3714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DADEA2-9241-4A99-9BB0-C6140ACE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340" y="7016414"/>
            <a:ext cx="2676525" cy="6572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659044-E17A-4FD1-A303-BE8F4A1BDE7B}"/>
              </a:ext>
            </a:extLst>
          </p:cNvPr>
          <p:cNvSpPr txBox="1"/>
          <p:nvPr/>
        </p:nvSpPr>
        <p:spPr>
          <a:xfrm>
            <a:off x="12750496" y="7832054"/>
            <a:ext cx="42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2904405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≠ entre </a:t>
            </a:r>
            <a:r>
              <a:rPr lang="pt-BR" sz="2800" b="1" dirty="0" err="1"/>
              <a:t>Stat</a:t>
            </a:r>
            <a:r>
              <a:rPr lang="pt-BR" sz="2800" b="1" dirty="0"/>
              <a:t> e DS: </a:t>
            </a:r>
          </a:p>
          <a:p>
            <a:pPr algn="ctr"/>
            <a:r>
              <a:rPr lang="pt-BR" sz="2800" b="1" dirty="0"/>
              <a:t>Visão da Área</a:t>
            </a:r>
          </a:p>
        </p:txBody>
      </p:sp>
      <p:pic>
        <p:nvPicPr>
          <p:cNvPr id="5122" name="Picture 2" descr="artificial intelligence • DevIQ">
            <a:extLst>
              <a:ext uri="{FF2B5EF4-FFF2-40B4-BE49-F238E27FC236}">
                <a16:creationId xmlns:a16="http://schemas.microsoft.com/office/drawing/2014/main" id="{0460FE81-3545-4BE7-8DF2-7290BCD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1" b="90609" l="2865" r="94531">
                        <a14:foregroundMark x1="81380" y1="44174" x2="62370" y2="75652"/>
                        <a14:foregroundMark x1="62370" y1="75652" x2="59896" y2="75652"/>
                        <a14:foregroundMark x1="78646" y1="39478" x2="85417" y2="70609"/>
                        <a14:foregroundMark x1="85417" y1="70609" x2="66797" y2="75652"/>
                        <a14:foregroundMark x1="74479" y1="33913" x2="89583" y2="62435"/>
                        <a14:foregroundMark x1="89583" y1="62435" x2="69922" y2="79304"/>
                        <a14:foregroundMark x1="69922" y1="79304" x2="59245" y2="77565"/>
                        <a14:foregroundMark x1="71745" y1="30261" x2="90885" y2="48174"/>
                        <a14:foregroundMark x1="90885" y1="48174" x2="91146" y2="50609"/>
                        <a14:foregroundMark x1="82813" y1="38609" x2="63542" y2="23130"/>
                        <a14:foregroundMark x1="63542" y1="23130" x2="20182" y2="14435"/>
                        <a14:foregroundMark x1="46615" y1="10609" x2="23177" y2="10957"/>
                        <a14:foregroundMark x1="23177" y1="10957" x2="35547" y2="11652"/>
                        <a14:foregroundMark x1="19531" y1="23652" x2="23698" y2="24696"/>
                        <a14:foregroundMark x1="13281" y1="31130" x2="10547" y2="44174"/>
                        <a14:foregroundMark x1="16797" y1="22783" x2="13542" y2="55826"/>
                        <a14:foregroundMark x1="13542" y1="55826" x2="16016" y2="57043"/>
                        <a14:foregroundMark x1="8464" y1="53391" x2="8464" y2="54261"/>
                        <a14:foregroundMark x1="4948" y1="51478" x2="9115" y2="41391"/>
                        <a14:foregroundMark x1="16016" y1="20000" x2="2865" y2="41391"/>
                        <a14:foregroundMark x1="11198" y1="36696" x2="15365" y2="21913"/>
                        <a14:foregroundMark x1="43229" y1="2261" x2="23047" y2="2261"/>
                        <a14:foregroundMark x1="69661" y1="22783" x2="88151" y2="42957"/>
                        <a14:foregroundMark x1="88151" y1="42957" x2="88411" y2="56174"/>
                        <a14:foregroundMark x1="89063" y1="34783" x2="89844" y2="67478"/>
                        <a14:foregroundMark x1="89844" y1="67478" x2="89063" y2="71130"/>
                        <a14:foregroundMark x1="59245" y1="80348" x2="82943" y2="88870"/>
                        <a14:foregroundMark x1="82943" y1="88870" x2="89844" y2="75652"/>
                        <a14:foregroundMark x1="94661" y1="57043" x2="93229" y2="51478"/>
                        <a14:foregroundMark x1="45964" y1="71130" x2="47396" y2="56174"/>
                        <a14:foregroundMark x1="32813" y1="90609" x2="41146" y2="89565"/>
                        <a14:foregroundMark x1="60547" y1="90609" x2="73047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27" y="2484503"/>
            <a:ext cx="2767994" cy="20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Inteligência Artificial a serviço do Marketing | Lumis Experience Platform">
            <a:extLst>
              <a:ext uri="{FF2B5EF4-FFF2-40B4-BE49-F238E27FC236}">
                <a16:creationId xmlns:a16="http://schemas.microsoft.com/office/drawing/2014/main" id="{80D390F3-07DF-4489-B5F1-BC53CE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" y="1174687"/>
            <a:ext cx="9529446" cy="5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583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≠ entre </a:t>
            </a:r>
            <a:r>
              <a:rPr lang="pt-BR" sz="2800" b="1" dirty="0" err="1"/>
              <a:t>Stat</a:t>
            </a:r>
            <a:r>
              <a:rPr lang="pt-BR" sz="2800" b="1" dirty="0"/>
              <a:t> e DS: </a:t>
            </a:r>
          </a:p>
          <a:p>
            <a:pPr algn="ctr"/>
            <a:r>
              <a:rPr lang="pt-BR" sz="2800" b="1" dirty="0"/>
              <a:t>Visão da Área</a:t>
            </a:r>
          </a:p>
        </p:txBody>
      </p:sp>
      <p:pic>
        <p:nvPicPr>
          <p:cNvPr id="6148" name="Picture 4" descr="Como interpretar o intervalo de confiança? | Fernanda Peres | Estatística  aplicada">
            <a:extLst>
              <a:ext uri="{FF2B5EF4-FFF2-40B4-BE49-F238E27FC236}">
                <a16:creationId xmlns:a16="http://schemas.microsoft.com/office/drawing/2014/main" id="{925C02F8-B71A-BD21-BE65-6F565FA9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02" y="1235744"/>
            <a:ext cx="5315012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ostragem - Estatistíca Básica CC">
            <a:extLst>
              <a:ext uri="{FF2B5EF4-FFF2-40B4-BE49-F238E27FC236}">
                <a16:creationId xmlns:a16="http://schemas.microsoft.com/office/drawing/2014/main" id="{2FEDC256-DFC2-F2BD-122E-232BC79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15" y="2902955"/>
            <a:ext cx="7743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Probability and Statistics | Foundations of Applied Statistics">
            <a:extLst>
              <a:ext uri="{FF2B5EF4-FFF2-40B4-BE49-F238E27FC236}">
                <a16:creationId xmlns:a16="http://schemas.microsoft.com/office/drawing/2014/main" id="{D3E57D32-6DF5-B0BD-CCBE-680D320B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5" y="3116555"/>
            <a:ext cx="4696475" cy="31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0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33883</TotalTime>
  <Words>6835</Words>
  <Application>Microsoft Office PowerPoint</Application>
  <PresentationFormat>Widescreen</PresentationFormat>
  <Paragraphs>1229</Paragraphs>
  <Slides>139</Slides>
  <Notes>126</Notes>
  <HiddenSlides>39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139</vt:i4>
      </vt:variant>
    </vt:vector>
  </HeadingPairs>
  <TitlesOfParts>
    <vt:vector size="176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Gramática dos Gráficos</vt:lpstr>
      <vt:lpstr>Geometrias: Qual gráfico escolher?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Alguns objetivos de modelagem</vt:lpstr>
      <vt:lpstr>Tipos de modelagem/ Mapa mental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ML – Aprendizado supervisionado</vt:lpstr>
      <vt:lpstr>…</vt:lpstr>
      <vt:lpstr>ML – Aprendizado não supervisionado</vt:lpstr>
      <vt:lpstr>Apresentação do PowerPoint</vt:lpstr>
      <vt:lpstr>Dataprep para modelagem</vt:lpstr>
      <vt:lpstr>Modelagem estatística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144</cp:revision>
  <dcterms:modified xsi:type="dcterms:W3CDTF">2022-10-20T21:44:57Z</dcterms:modified>
</cp:coreProperties>
</file>